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8" r:id="rId6"/>
    <p:sldId id="273" r:id="rId7"/>
    <p:sldId id="278" r:id="rId8"/>
    <p:sldId id="274" r:id="rId9"/>
    <p:sldId id="275" r:id="rId10"/>
    <p:sldId id="276" r:id="rId11"/>
    <p:sldId id="277" r:id="rId12"/>
    <p:sldId id="269" r:id="rId13"/>
    <p:sldId id="261" r:id="rId14"/>
    <p:sldId id="262" r:id="rId15"/>
    <p:sldId id="279" r:id="rId16"/>
    <p:sldId id="280" r:id="rId17"/>
    <p:sldId id="265" r:id="rId18"/>
    <p:sldId id="281" r:id="rId19"/>
    <p:sldId id="266" r:id="rId20"/>
    <p:sldId id="272" r:id="rId21"/>
    <p:sldId id="267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5D1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-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9F80B-618C-46E9-840D-01E0AF269BB2}" type="datetimeFigureOut">
              <a:rPr lang="de-AT" smtClean="0"/>
              <a:t>10.11.2021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1684F-D775-462D-BB17-7AA6569AD62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501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F3BCF85-C291-4970-948A-AC32C6B39C9F}" type="datetime1">
              <a:rPr lang="de-AT" smtClean="0"/>
              <a:t>10.11.2021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de-AT"/>
              <a:t>BORG Lauterach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BAEB345-D929-4209-9DF8-E2B72800F5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378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F0AB-7384-4F15-B866-0A634824774A}" type="datetime1">
              <a:rPr lang="de-AT" smtClean="0"/>
              <a:t>10.11.2021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010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7DD3-9ADF-45E7-976D-FB90D5F4AEEE}" type="datetime1">
              <a:rPr lang="de-AT" smtClean="0"/>
              <a:t>10.11.2021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511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ADB4-EB0A-4349-B3B7-8398117EB383}" type="datetime1">
              <a:rPr lang="de-AT" smtClean="0"/>
              <a:t>10.11.2021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802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5E32-00B8-436B-97CE-A62BD8CA9249}" type="datetime1">
              <a:rPr lang="de-AT" smtClean="0"/>
              <a:t>10.11.2021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638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D11-E15B-4E50-9272-71B470C1FA5B}" type="datetime1">
              <a:rPr lang="de-AT" smtClean="0"/>
              <a:t>10.11.2021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645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91D4-AAF9-4954-9CC6-D3F1DCBD71AC}" type="datetime1">
              <a:rPr lang="de-AT" smtClean="0"/>
              <a:t>10.11.2021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442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1AD1-8D8E-4C17-B6A4-B727FA2B15CE}" type="datetime1">
              <a:rPr lang="de-AT" smtClean="0"/>
              <a:t>10.11.2021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128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5A5C-3A3C-437A-8A2A-58FD25DAED75}" type="datetime1">
              <a:rPr lang="de-AT" smtClean="0"/>
              <a:t>10.11.2021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039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07C-0C83-43B8-B0D5-B19E09130B2A}" type="datetime1">
              <a:rPr lang="de-AT" smtClean="0"/>
              <a:t>10.11.2021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BAEB345-D929-4209-9DF8-E2B72800F5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688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70F1431-B3F6-4663-A638-D4781EF5F798}" type="datetime1">
              <a:rPr lang="de-AT" smtClean="0"/>
              <a:t>10.11.2021</a:t>
            </a:fld>
            <a:endParaRPr lang="de-A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de-AT"/>
              <a:t>BORG Lauterach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BAEB345-D929-4209-9DF8-E2B72800F5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45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4EDDEAC-9EED-40CD-B5C9-2A539D2D6CA8}" type="datetime1">
              <a:rPr lang="de-AT" smtClean="0"/>
              <a:t>10.11.2021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de-AT"/>
              <a:t>BORG Lauterach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BAEB345-D929-4209-9DF8-E2B72800F5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195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bwf.gv.at/allessp&#252;lt" TargetMode="External"/><Relationship Id="rId2" Type="http://schemas.openxmlformats.org/officeDocument/2006/relationships/hyperlink" Target="http://www.bmbwf.gv.at/hygien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www.bmbwf.gv.at/coronatestpass" TargetMode="External"/><Relationship Id="rId4" Type="http://schemas.openxmlformats.org/officeDocument/2006/relationships/hyperlink" Target="http://www.bmbwf.gv.at/selbsttest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29D5FE-B639-46AD-9786-F9D75F275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de-DE" sz="6000" dirty="0"/>
              <a:t/>
            </a:r>
            <a:br>
              <a:rPr lang="de-DE" sz="6000" dirty="0"/>
            </a:br>
            <a:r>
              <a:rPr lang="de-DE" sz="4400" dirty="0"/>
              <a:t>Hygiene-und Präventionskonzept </a:t>
            </a:r>
            <a:br>
              <a:rPr lang="de-DE" sz="4400" dirty="0"/>
            </a:br>
            <a:r>
              <a:rPr lang="de-DE" sz="4400" dirty="0"/>
              <a:t>an unserer Schule:</a:t>
            </a:r>
            <a:br>
              <a:rPr lang="de-DE" sz="4400" dirty="0"/>
            </a:br>
            <a:r>
              <a:rPr lang="de-DE" sz="4400" dirty="0"/>
              <a:t>Covid-19-Pandemie </a:t>
            </a:r>
            <a:endParaRPr lang="de-AT" sz="44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F23B437-0A7D-499F-971F-947D5F228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062" y="3419475"/>
            <a:ext cx="2486025" cy="1838325"/>
          </a:xfrm>
          <a:prstGeom prst="rect">
            <a:avLst/>
          </a:prstGeom>
        </p:spPr>
      </p:pic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34BC36-F6C5-4820-9546-8DF3FA9C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1</a:t>
            </a:fld>
            <a:endParaRPr lang="de-AT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5" name="Grafik 14" descr="Ein Bild, das Text, ClipArt enthält.&#10;&#10;Automatisch generierte Beschreibu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"/>
            <a:ext cx="1988820" cy="93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25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2152706-F0B8-4730-956C-4259547AE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11872CC-B46D-435A-BE2C-C0053E153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10</a:t>
            </a:fld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3DE8A0A-C1B6-48EB-974C-54F369DF1BF3}"/>
              </a:ext>
            </a:extLst>
          </p:cNvPr>
          <p:cNvSpPr txBox="1"/>
          <p:nvPr/>
        </p:nvSpPr>
        <p:spPr>
          <a:xfrm>
            <a:off x="809625" y="752475"/>
            <a:ext cx="10296525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44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Tests von befugten Teststationen außerhalb der Schule </a:t>
            </a:r>
          </a:p>
          <a:p>
            <a:r>
              <a:rPr lang="de-AT" sz="44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z.B. Apotheke, Teststraße, Ärztin/Arzt: </a:t>
            </a:r>
          </a:p>
          <a:p>
            <a:endParaRPr lang="de-AT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Sind möglich-&gt;AB Zeitpunkt der Testung auswärts</a:t>
            </a:r>
          </a:p>
          <a:p>
            <a:pPr marL="457200" indent="-457200">
              <a:buFont typeface="Symbol" panose="05050102010706020507" pitchFamily="18" charset="2"/>
              <a:buChar char="-"/>
            </a:pPr>
            <a:r>
              <a:rPr lang="de-AT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der Schule </a:t>
            </a:r>
            <a:r>
              <a:rPr lang="de-AT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72 Stunden 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gültig,</a:t>
            </a:r>
          </a:p>
          <a:p>
            <a:pPr marL="457200" indent="-457200">
              <a:buFont typeface="Symbol" panose="05050102010706020507" pitchFamily="18" charset="2"/>
              <a:buChar char="-"/>
            </a:pPr>
            <a:r>
              <a:rPr lang="de-AT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Antigen 48 Stunden 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gültig</a:t>
            </a:r>
          </a:p>
          <a:p>
            <a:pPr marL="457200" indent="-457200">
              <a:buFont typeface="Symbol" panose="05050102010706020507" pitchFamily="18" charset="2"/>
              <a:buChar char="-"/>
            </a:pPr>
            <a:r>
              <a:rPr lang="de-AT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Selbststests</a:t>
            </a:r>
            <a:r>
              <a:rPr lang="de-A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zu Hause sind nicht gültig!!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80B3435-01D0-439C-95A1-FE98F9722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9135"/>
            <a:ext cx="1987468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962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408B1F12-FA56-4395-893E-463823178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0451317-50BD-4215-802C-1943FA5E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11</a:t>
            </a:fld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054E3BD-FA8F-4660-89A2-A3ABDB923899}"/>
              </a:ext>
            </a:extLst>
          </p:cNvPr>
          <p:cNvSpPr txBox="1"/>
          <p:nvPr/>
        </p:nvSpPr>
        <p:spPr>
          <a:xfrm>
            <a:off x="1119187" y="400050"/>
            <a:ext cx="9953625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44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Schulfremde Personen(auch Eltern):</a:t>
            </a:r>
          </a:p>
          <a:p>
            <a:endParaRPr lang="de-AT" sz="4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 den Eintritt in die Schule gilt die </a:t>
            </a:r>
            <a:r>
              <a:rPr lang="de-A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3G Regel und</a:t>
            </a:r>
          </a:p>
          <a:p>
            <a:r>
              <a:rPr lang="de-A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der entsprechende Nachweis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Geimpft, Getestet oder Genesen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Weiters besteht </a:t>
            </a:r>
            <a:r>
              <a:rPr lang="de-A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Mund-Nasen-Schutz Pflicht 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allen Gängen/im Eingangsbereich/im Klassenzimmer/in der Küche.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Wir raten, dass </a:t>
            </a:r>
            <a:r>
              <a:rPr lang="de-A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Elterngespräche möglichst telefonisch 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gemacht werden.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FB31143-37DC-4DC2-A72E-C86111A20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9135"/>
            <a:ext cx="1987468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66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C2B1DA0-FE9E-4043-AFF0-0603F4E8EA30}"/>
              </a:ext>
            </a:extLst>
          </p:cNvPr>
          <p:cNvSpPr txBox="1"/>
          <p:nvPr/>
        </p:nvSpPr>
        <p:spPr>
          <a:xfrm>
            <a:off x="600075" y="257175"/>
            <a:ext cx="111061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Hygienemaßnahmen allgemein</a:t>
            </a:r>
          </a:p>
          <a:p>
            <a:endParaRPr lang="de-AT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Augen, Nase und Mund nach Möglichkeit nicht berühren bzw. nach </a:t>
            </a:r>
            <a:r>
              <a:rPr lang="de-AT" sz="28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Berühren Handhygiene.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AT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Auf Atemhygiene achten. Beim Husten oder Niesen Mund und Nase mit gebeugtem Ellbogen oder Papiertaschentuch bedecken und sofort entsorgen. Schreien sollte vermieden werden. </a:t>
            </a:r>
          </a:p>
          <a:p>
            <a:endParaRPr lang="de-AT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Querlüften und Stoßlüften</a:t>
            </a:r>
            <a:r>
              <a:rPr lang="de-DE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nach 20 min in </a:t>
            </a:r>
            <a:r>
              <a:rPr lang="de-DE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jeder</a:t>
            </a:r>
            <a:r>
              <a:rPr lang="de-DE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Unterrichtseinheit für mind. 5 Minuten. Im EDV Raum mechanische Luftreinigung!</a:t>
            </a:r>
          </a:p>
          <a:p>
            <a:endParaRPr lang="de-DE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80690F0-30AD-4DB2-A897-AF4A4CBEA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9FA8E9-D3F3-4374-B351-CEC595F6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12</a:t>
            </a:fld>
            <a:endParaRPr lang="de-AT" dirty="0"/>
          </a:p>
        </p:txBody>
      </p:sp>
      <p:pic>
        <p:nvPicPr>
          <p:cNvPr id="5" name="Grafik 4" descr="Ein Bild, das Text, ClipArt enthält.&#10;&#10;Automatisch generierte Beschreibu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835"/>
            <a:ext cx="1988820" cy="93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68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37E2BB85-49ED-4C1F-B9A9-2A615F0DC10B}"/>
              </a:ext>
            </a:extLst>
          </p:cNvPr>
          <p:cNvSpPr txBox="1"/>
          <p:nvPr/>
        </p:nvSpPr>
        <p:spPr>
          <a:xfrm>
            <a:off x="561975" y="447676"/>
            <a:ext cx="1131506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Hygienemaßnahmen in der Küche</a:t>
            </a:r>
          </a:p>
          <a:p>
            <a:endParaRPr lang="de-DE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Risikostufe 1: </a:t>
            </a:r>
            <a:r>
              <a:rPr lang="de-DE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Keine MNS/FFP2 Maske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Risikostufe 2 </a:t>
            </a:r>
            <a:r>
              <a:rPr lang="de-DE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3:</a:t>
            </a:r>
            <a:r>
              <a:rPr lang="de-DE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Beim Kochen und im Service in der Küche MNS/FFP2 Maske. </a:t>
            </a:r>
            <a:r>
              <a:rPr lang="de-DE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 wird grundsätzlich </a:t>
            </a:r>
            <a:r>
              <a:rPr lang="de-D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allen empfohlen, eine FFP 2 </a:t>
            </a:r>
            <a:r>
              <a:rPr lang="de-DE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aske </a:t>
            </a:r>
            <a:r>
              <a:rPr lang="de-DE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 tragen, um sich und andere zu schützen.</a:t>
            </a:r>
            <a:endParaRPr lang="de-DE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Zusätzlich gelten die Hygieneempfehlungen für den fachpraktischen Unterricht des Ministeriums und die allgemeinen Hygienebestimmungen.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LÜFTEN nach 20 Minuten für mind. 5 Minuten.</a:t>
            </a:r>
          </a:p>
          <a:p>
            <a:endParaRPr lang="de-D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54A8765-32FB-46E5-9973-99BA7C09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13</a:t>
            </a:fld>
            <a:endParaRPr lang="de-AT"/>
          </a:p>
        </p:txBody>
      </p:sp>
      <p:pic>
        <p:nvPicPr>
          <p:cNvPr id="5" name="Grafik 4" descr="Ein Bild, das Text, ClipArt enthält.&#10;&#10;Automatisch generierte Beschreibu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835"/>
            <a:ext cx="1988820" cy="93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99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C5421A3-7C9C-4320-AE8B-9128B5EB2B0C}"/>
              </a:ext>
            </a:extLst>
          </p:cNvPr>
          <p:cNvSpPr txBox="1"/>
          <p:nvPr/>
        </p:nvSpPr>
        <p:spPr>
          <a:xfrm>
            <a:off x="400051" y="381000"/>
            <a:ext cx="111823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Symptome? </a:t>
            </a:r>
          </a:p>
          <a:p>
            <a:r>
              <a:rPr lang="de-DE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Positiver </a:t>
            </a:r>
            <a:r>
              <a:rPr lang="de-DE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de-DE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Zuhause</a:t>
            </a:r>
            <a:r>
              <a:rPr lang="de-DE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de-DE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Verdacht auf Covid-19?</a:t>
            </a:r>
          </a:p>
          <a:p>
            <a:endParaRPr lang="de-DE" sz="24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Schülerin/Schüler</a:t>
            </a:r>
            <a:r>
              <a:rPr lang="de-DE" sz="1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 </a:t>
            </a:r>
            <a:r>
              <a:rPr lang="de-DE" sz="1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Zuhause:</a:t>
            </a:r>
            <a:r>
              <a:rPr lang="de-DE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Wer </a:t>
            </a:r>
            <a:r>
              <a:rPr lang="de-DE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sich krank fühlt, Fieber (ab 37,5 Grad Temperatur), Husten,   </a:t>
            </a:r>
            <a:r>
              <a:rPr lang="de-DE" sz="1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Halsschmerzen</a:t>
            </a:r>
            <a:r>
              <a:rPr lang="de-DE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Geruchs-Geschmacksverlust hat :</a:t>
            </a:r>
          </a:p>
          <a:p>
            <a:r>
              <a:rPr lang="de-DE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ZUHAUSE BLEIBEN und </a:t>
            </a:r>
            <a:r>
              <a:rPr lang="de-DE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Klassenvorständin</a:t>
            </a:r>
            <a:r>
              <a:rPr lang="de-DE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wie immer informieren!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Lehrerin/Lehrer</a:t>
            </a:r>
            <a:r>
              <a:rPr lang="de-DE" sz="1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 Zuhause : Wer sich krank fühlt, Fieber (ab 37,5 Grad Temperatur), Husten,  </a:t>
            </a:r>
            <a:r>
              <a:rPr lang="de-DE" sz="1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Halsschmerzen</a:t>
            </a:r>
            <a:r>
              <a:rPr lang="de-DE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Geruchs-Geschmacksverlust hat :</a:t>
            </a:r>
          </a:p>
          <a:p>
            <a:r>
              <a:rPr lang="de-DE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ZUHAUSE BLEIBEN </a:t>
            </a:r>
            <a:r>
              <a:rPr lang="de-DE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Direktorin</a:t>
            </a:r>
            <a:r>
              <a:rPr lang="de-DE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wie </a:t>
            </a:r>
            <a:r>
              <a:rPr lang="de-DE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immer informieren! </a:t>
            </a:r>
          </a:p>
          <a:p>
            <a:r>
              <a:rPr lang="de-DE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Immer</a:t>
            </a:r>
            <a:r>
              <a:rPr lang="de-D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bei Symptomen </a:t>
            </a:r>
            <a:r>
              <a:rPr lang="de-DE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1450</a:t>
            </a:r>
            <a:r>
              <a:rPr lang="de-D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anrufen </a:t>
            </a:r>
            <a:r>
              <a:rPr lang="de-DE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 weitere Abklärung. Bei </a:t>
            </a:r>
            <a:r>
              <a:rPr lang="de-DE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Verdacht oder Bestätigung </a:t>
            </a:r>
            <a:r>
              <a:rPr lang="de-DE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einer </a:t>
            </a:r>
            <a:r>
              <a:rPr lang="de-D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eigenen Corona Infektion/ </a:t>
            </a:r>
            <a:r>
              <a:rPr lang="de-DE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oder </a:t>
            </a:r>
            <a:r>
              <a:rPr lang="de-D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einer im </a:t>
            </a:r>
            <a:r>
              <a:rPr lang="de-DE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Haushalt lebenden Personen </a:t>
            </a:r>
            <a:r>
              <a:rPr lang="de-DE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muss immer</a:t>
            </a:r>
            <a:r>
              <a:rPr lang="de-D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sofort</a:t>
            </a:r>
            <a:r>
              <a:rPr lang="de-DE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de-DE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Direktorin (05572 / 21317)</a:t>
            </a:r>
            <a:r>
              <a:rPr lang="de-DE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informiert</a:t>
            </a:r>
            <a:r>
              <a:rPr lang="de-D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werden, </a:t>
            </a:r>
            <a:r>
              <a:rPr lang="de-DE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ABER </a:t>
            </a:r>
            <a:r>
              <a:rPr lang="de-D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Entscheidung über eine eventuelle </a:t>
            </a:r>
            <a:r>
              <a:rPr lang="de-DE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Quarantäne</a:t>
            </a:r>
            <a:r>
              <a:rPr lang="de-D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der Schülerin/Klasse/Lehrperson bzw. </a:t>
            </a:r>
            <a:r>
              <a:rPr lang="de-DE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Testung</a:t>
            </a:r>
            <a:r>
              <a:rPr lang="de-D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einer Klasse/von Banknachbarinnen etc</a:t>
            </a:r>
            <a:r>
              <a:rPr lang="de-DE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obliegt der Bezirksverwaltungsbehörde, </a:t>
            </a:r>
            <a:r>
              <a:rPr lang="de-DE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de-D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Direktorin!</a:t>
            </a:r>
          </a:p>
          <a:p>
            <a:r>
              <a:rPr lang="de-DE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Grundsätzlich wird immer empfohlen, eine NMS Maske zu </a:t>
            </a:r>
            <a:r>
              <a:rPr lang="de-D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tragen.</a:t>
            </a:r>
          </a:p>
          <a:p>
            <a:r>
              <a:rPr lang="de-DE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KEINESFALLS</a:t>
            </a:r>
            <a:r>
              <a:rPr lang="de-D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Fotos von positiven Selbsttests Zuhause an Klassenkameradinnen/Lehrpersonen/Direktorin schicken.</a:t>
            </a:r>
            <a:endParaRPr lang="de-AT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Bei positiven </a:t>
            </a:r>
            <a:r>
              <a:rPr lang="de-DE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Coronatests</a:t>
            </a:r>
            <a:r>
              <a:rPr lang="de-DE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de-DE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SchülerInnen</a:t>
            </a:r>
            <a:r>
              <a:rPr lang="de-DE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/Lehrpersonen, die </a:t>
            </a:r>
            <a:r>
              <a:rPr lang="de-D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Zuhause</a:t>
            </a:r>
            <a:r>
              <a:rPr lang="de-DE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gemacht wurden, wird von der Schule aus </a:t>
            </a:r>
            <a:r>
              <a:rPr lang="de-D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keine</a:t>
            </a:r>
            <a:r>
              <a:rPr lang="de-DE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Benachrichtigung an Eltern/</a:t>
            </a:r>
            <a:r>
              <a:rPr lang="de-DE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SchülerInnen</a:t>
            </a:r>
            <a:r>
              <a:rPr lang="de-DE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gemacht. Wenn sich der Verdacht durch die PCR Testung bestätigt, ordnet die </a:t>
            </a:r>
            <a:r>
              <a:rPr lang="de-DE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esundheitsbehörde (nicht die Direktorin) weitere Schritte an bzw. Eltern/</a:t>
            </a:r>
            <a:r>
              <a:rPr lang="de-DE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SchülerInnen</a:t>
            </a:r>
            <a:r>
              <a:rPr lang="de-DE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werden darüber informiert.</a:t>
            </a:r>
            <a:endParaRPr lang="de-DE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FDBDB0-7458-4CCE-9058-C4D53C298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 smtClean="0"/>
              <a:t> u</a:t>
            </a:r>
            <a:fld id="{ABAEB345-D929-4209-9DF8-E2B72800F5AE}" type="slidenum">
              <a:rPr lang="de-AT" smtClean="0"/>
              <a:t>14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83133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BA4D965-0304-4CF3-BC28-10B0C54C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80E0521-833B-40C7-B263-E3E9F7942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15</a:t>
            </a:fld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B736915-586D-4BCB-9C30-0E9F8F244ECC}"/>
              </a:ext>
            </a:extLst>
          </p:cNvPr>
          <p:cNvSpPr txBox="1"/>
          <p:nvPr/>
        </p:nvSpPr>
        <p:spPr>
          <a:xfrm>
            <a:off x="381000" y="371475"/>
            <a:ext cx="11544299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sz="24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Positiver </a:t>
            </a:r>
            <a:r>
              <a:rPr lang="de-DE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Test in der Schule? </a:t>
            </a:r>
            <a:r>
              <a:rPr lang="de-DE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Verdacht auf Covid-19?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</a:t>
            </a:r>
            <a:r>
              <a:rPr lang="de-DE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der Schule anwesend:</a:t>
            </a:r>
          </a:p>
          <a:p>
            <a:r>
              <a:rPr lang="de-D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 gerade ein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positives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Antigen Testergebnis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der Schule 	(kann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falsch-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positiv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sein!!) hat oder Symptome aufweist (Fieber </a:t>
            </a:r>
            <a:r>
              <a:rPr lang="de-DE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=ab 37,5 </a:t>
            </a:r>
            <a:r>
              <a:rPr lang="de-DE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Grad 	Temperatur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	Husten, Halsschmerzen, Durchfall) und befürchtet, an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erkrankt zu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ist von der Lehrperson, die gerade in der Klasse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Unterricht hat/den Corona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 durchgeführt hat,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Untersuchungsraum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unterzubringen. </a:t>
            </a:r>
            <a:endParaRPr lang="de-DE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mit Bus nachhause fahren lassen- die Eltern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müssen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abholen! Die Lehrperson informiert die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Direktorin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dass es einen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Verdachtsfall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gibt.</a:t>
            </a:r>
          </a:p>
          <a:p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rufen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sofort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1450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 für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weitere Abklärung (PCR Test außerhalb der Schule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Unterricht läuft normal weiter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bis von der Gesundheitsbehörde (nicht von der Direktorin) Maßnahmen verordnet werden. Grundsätzlich wird immer empfohlen, eine NMS Maske zu tragen. Eltern und </a:t>
            </a:r>
            <a:r>
              <a:rPr lang="de-DE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SchülerInnen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werden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ohne Bekanntgabe eines Namens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von der Schule informiert,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wenn der positive Test an der Schule im Rahmen der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estungen gemacht wurde-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 bei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Selbsttests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Zuhause.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Lehrpersonen: An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 Schule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positiv getestete Lehrpersonen fahren unverzüglich mit PKW Nachhause/lassen sich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abholen,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rufen sofort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1450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 für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weitere Abklärung (PCR Test außerhalb der Schule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informieren die Direktorin. Der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Unterricht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den Klassen läuft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normal weiter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bis die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Gesundheitsbehörde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(nicht der Direktorin) weitere Maßnahmen ergreift (z.B. Testung der ganzen Klasse/Klassen).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Grundsätzlich wird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immer empfohlen, eine NMS Maske zu tragen. Eltern und </a:t>
            </a:r>
            <a:r>
              <a:rPr lang="de-DE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SchülerInnen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werden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ohne Bekanntgabe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Namens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 Lehrperson </a:t>
            </a:r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 Schule informiert,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wenn der positive Test an der Schule im Rahmen der Testungen gemacht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wurde- nicht bei Selbsttests Zuhause.</a:t>
            </a:r>
            <a:endParaRPr lang="de-D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83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F11F41D-A837-4773-AC58-26E4ED770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70D6F20-30E1-4D9C-A816-28C601AB5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16</a:t>
            </a:fld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D631056-1F4D-4916-8B8A-89391F6CC808}"/>
              </a:ext>
            </a:extLst>
          </p:cNvPr>
          <p:cNvSpPr txBox="1"/>
          <p:nvPr/>
        </p:nvSpPr>
        <p:spPr>
          <a:xfrm>
            <a:off x="523875" y="685800"/>
            <a:ext cx="1125855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QUARATÄNE?</a:t>
            </a:r>
            <a:endParaRPr lang="de-DE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Entscheidung über eine eventuelle Quarantäne </a:t>
            </a:r>
            <a:r>
              <a:rPr lang="de-DE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SchülerInnen</a:t>
            </a:r>
            <a:r>
              <a:rPr lang="de-DE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/Klasse/Klassen/Lehrpersonen </a:t>
            </a:r>
            <a:r>
              <a:rPr lang="de-DE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etc. obliegt der Bezirksverwaltungsbehörde, </a:t>
            </a:r>
            <a:r>
              <a:rPr 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Schule/Direktorin.</a:t>
            </a:r>
          </a:p>
          <a:p>
            <a:endParaRPr lang="de-DE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Anmerkung zur Durchführung des Unterrichts bei Quarantäne von Schüler/innen</a:t>
            </a:r>
            <a:r>
              <a:rPr lang="de-DE" sz="20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de-DE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Befinden sich sämtliche Schüler/innen einer Klasse in </a:t>
            </a:r>
            <a:r>
              <a:rPr lang="de-DE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Quarantäne, </a:t>
            </a:r>
            <a:r>
              <a:rPr lang="de-DE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wird der Unterricht mit sofortiger Wirkung auf </a:t>
            </a:r>
            <a:r>
              <a:rPr lang="de-DE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de-DE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Learning umgestellt. Ab dem 5. Tag ist ein Freitesten möglich, d.h. der Präsenzunterricht ist wieder aufzunehmen.</a:t>
            </a:r>
          </a:p>
          <a:p>
            <a:pPr lvl="0"/>
            <a:r>
              <a:rPr lang="de-DE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Befinden sich aber nur einzelne Schüler/innen in Quarantäne, so haben diese das Recht, sich über den durchgenommenen Lehrstoff bei Lehrpersonen oder Mitschüler/innen zu informieren. Für geimpfte und genese Schüler/innen findet der Präsenzunterricht regulär statt. </a:t>
            </a:r>
          </a:p>
          <a:p>
            <a:endParaRPr lang="de-AT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430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2A6B8AD-F6D6-4FE4-8657-D300CDA60465}"/>
              </a:ext>
            </a:extLst>
          </p:cNvPr>
          <p:cNvSpPr txBox="1"/>
          <p:nvPr/>
        </p:nvSpPr>
        <p:spPr>
          <a:xfrm>
            <a:off x="342900" y="333375"/>
            <a:ext cx="11668125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ACHTUNG!</a:t>
            </a:r>
            <a:endParaRPr lang="de-DE" sz="44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44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Gehört man zu einer gesundheitlichen </a:t>
            </a:r>
            <a:r>
              <a:rPr lang="de-DE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RISIKOGRUPPE</a:t>
            </a:r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 HAUSE BLEIBEN!</a:t>
            </a:r>
          </a:p>
          <a:p>
            <a:r>
              <a:rPr lang="de-DE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Unklarheit, ob Risikogruppe (</a:t>
            </a:r>
            <a:r>
              <a:rPr lang="de-DE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</a:t>
            </a:r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selbst oder Person im gleichen Haushalt)?       Hausarzt/-ärztin kontaktieren und Direktorin informieren (per Telefon), wie weiter vorgegangen wird. Der fachpraktische Unterricht </a:t>
            </a:r>
            <a:r>
              <a:rPr lang="de-DE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Küche&amp;Service</a:t>
            </a:r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kann an der Schule NUR mit Testung stattfinden.</a:t>
            </a:r>
          </a:p>
          <a:p>
            <a:endParaRPr lang="de-DE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052691-4F35-438D-98CE-71ADFB15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17</a:t>
            </a:fld>
            <a:endParaRPr lang="de-AT" dirty="0"/>
          </a:p>
        </p:txBody>
      </p:sp>
      <p:pic>
        <p:nvPicPr>
          <p:cNvPr id="5" name="Grafik 4" descr="Ein Bild, das Text, ClipArt enthält.&#10;&#10;Automatisch generierte Beschreibu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1292"/>
            <a:ext cx="1988820" cy="939165"/>
          </a:xfrm>
          <a:prstGeom prst="rect">
            <a:avLst/>
          </a:prstGeom>
        </p:spPr>
      </p:pic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8EE70104-4A2F-4400-BB46-9E1A19565E89}"/>
              </a:ext>
            </a:extLst>
          </p:cNvPr>
          <p:cNvSpPr/>
          <p:nvPr/>
        </p:nvSpPr>
        <p:spPr>
          <a:xfrm>
            <a:off x="4171949" y="3733800"/>
            <a:ext cx="552451" cy="409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1013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1C3060E-95D9-489B-9D3C-C9AE014A1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1154E43-4CDA-435B-A6C2-9F41F6B34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18</a:t>
            </a:fld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81E9DDD-3782-4BBD-A439-A07676F38CA2}"/>
              </a:ext>
            </a:extLst>
          </p:cNvPr>
          <p:cNvSpPr txBox="1"/>
          <p:nvPr/>
        </p:nvSpPr>
        <p:spPr>
          <a:xfrm>
            <a:off x="323850" y="314325"/>
            <a:ext cx="11706224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ACHTUNG!</a:t>
            </a:r>
          </a:p>
          <a:p>
            <a:endParaRPr lang="de-DE" sz="4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Nichterfüllung der angeführten Präventionsmaßnahmen (z.B. Testverweigerung):</a:t>
            </a:r>
          </a:p>
          <a:p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Bei Nichtbefolgung der Präventionsmaßnahmen: </a:t>
            </a:r>
          </a:p>
          <a:p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</a:t>
            </a:r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muss</a:t>
            </a:r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Zuhause bleiben, aber es gibt </a:t>
            </a:r>
            <a:r>
              <a:rPr lang="de-D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keine </a:t>
            </a:r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Arbeitspakete/</a:t>
            </a:r>
          </a:p>
          <a:p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Videoschaltungen live in den Unterricht etc. </a:t>
            </a:r>
            <a:r>
              <a:rPr lang="de-DE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</a:t>
            </a:r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muss sich selbst bei 	Lehrpersonen/MitschülerInnen über Gelerntes erkundigen.</a:t>
            </a:r>
          </a:p>
          <a:p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 fachpraktische Unterricht, </a:t>
            </a:r>
            <a:r>
              <a:rPr lang="de-DE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Küche&amp;Service</a:t>
            </a:r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Schularbeiten können </a:t>
            </a:r>
            <a:r>
              <a:rPr lang="de-D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Präsenz an der Schule mit Testung und ev. MNS 	Maske stattfinden. Es gibt </a:t>
            </a:r>
            <a:r>
              <a:rPr lang="de-D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keine</a:t>
            </a:r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mündlichen Prüfungen z.B. über </a:t>
            </a:r>
            <a:r>
              <a:rPr lang="de-DE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mehr wie im Schuljahr 2020/21. </a:t>
            </a:r>
            <a:endParaRPr lang="de-DE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de-DE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wie im Schuljahr 2020/21 ist derzeit </a:t>
            </a:r>
            <a:r>
              <a:rPr lang="de-D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 mehr </a:t>
            </a:r>
            <a:r>
              <a:rPr lang="de-D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vorgesehen.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49A2609-329B-4C98-A0CC-6D9F481C4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9135"/>
            <a:ext cx="1987468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155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4AC05C3-366C-4A8D-B35F-664077BF2CF9}"/>
              </a:ext>
            </a:extLst>
          </p:cNvPr>
          <p:cNvSpPr txBox="1"/>
          <p:nvPr/>
        </p:nvSpPr>
        <p:spPr>
          <a:xfrm>
            <a:off x="142876" y="466725"/>
            <a:ext cx="121913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Sonstiges</a:t>
            </a: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Neuigkeiten zu Sicherheitsstufe etc. ist auf WEBUNTIS zu lesen</a:t>
            </a:r>
          </a:p>
          <a:p>
            <a:endParaRPr lang="de-DE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Ausreichend Flüssigseife/Desinfektionsmittel in den Räumlichkeiten der Schule sind vorhanden</a:t>
            </a:r>
          </a:p>
          <a:p>
            <a:endParaRPr lang="de-DE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den Räumlichkeiten, WCs und an Möbeln der Schule / an diversen technischen Geräten (PC/Computermaus) / in der Küche wird für regelmäßige und ausreichende Reinigung/Desinfektion gesorgt.</a:t>
            </a:r>
          </a:p>
          <a:p>
            <a:endParaRPr lang="de-DE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839824-FC31-4E98-B45F-0658E430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19</a:t>
            </a:fld>
            <a:endParaRPr lang="de-AT"/>
          </a:p>
        </p:txBody>
      </p:sp>
      <p:pic>
        <p:nvPicPr>
          <p:cNvPr id="5" name="Grafik 4" descr="Ein Bild, das Text, ClipArt enthält.&#10;&#10;Automatisch generierte Beschreibu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1292"/>
            <a:ext cx="1988820" cy="93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99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17F2A8B-3768-4F88-BC59-148E59C2F759}"/>
              </a:ext>
            </a:extLst>
          </p:cNvPr>
          <p:cNvSpPr txBox="1"/>
          <p:nvPr/>
        </p:nvSpPr>
        <p:spPr>
          <a:xfrm>
            <a:off x="1079499" y="402906"/>
            <a:ext cx="11045826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Anreise zur Schule</a:t>
            </a:r>
          </a:p>
          <a:p>
            <a:endParaRPr lang="de-DE" sz="3200" dirty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Einhaltung der aktuellen Maßnahmen in öffentlichen Verkehrsmitteln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D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 Mund-Nasen-Schutz/FFP2 Maske laut aktueller Anordnung ist von den Schülerinnen selbst mitzubringen. </a:t>
            </a:r>
          </a:p>
          <a:p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Regelmäßiges Waschen bei 60° bzw. Wechsel </a:t>
            </a:r>
          </a:p>
          <a:p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desselben liegt in der Eigenverantwortung der 	Schülerinnen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D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64F58F-EBE9-42AF-8E33-8F9DB21EB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2</a:t>
            </a:fld>
            <a:endParaRPr lang="de-AT"/>
          </a:p>
        </p:txBody>
      </p:sp>
      <p:pic>
        <p:nvPicPr>
          <p:cNvPr id="5" name="Grafik 4" descr="Ein Bild, das Text, ClipArt enthält.&#10;&#10;Automatisch generierte Beschreibu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835"/>
            <a:ext cx="1988820" cy="93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28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39FF166-0C00-402D-827B-82E1B424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EF1B782-1C3D-48F1-A9F7-74584B14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20</a:t>
            </a:fld>
            <a:endParaRPr lang="de-AT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8536A01-2387-4CBA-923B-3BFACAB024B6}"/>
              </a:ext>
            </a:extLst>
          </p:cNvPr>
          <p:cNvSpPr txBox="1"/>
          <p:nvPr/>
        </p:nvSpPr>
        <p:spPr>
          <a:xfrm>
            <a:off x="261937" y="542925"/>
            <a:ext cx="116681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LINKS:</a:t>
            </a:r>
          </a:p>
          <a:p>
            <a:endParaRPr lang="de-DE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Säulen Sicherheitskonzept:</a:t>
            </a:r>
          </a:p>
          <a:p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www.sichereschule.at</a:t>
            </a:r>
          </a:p>
          <a:p>
            <a:r>
              <a:rPr lang="de-DE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http://www.bmbwf.gv.at/hygiene</a:t>
            </a:r>
            <a:endParaRPr lang="de-DE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www.bmbwf.gv.at/allesspült</a:t>
            </a:r>
            <a:endParaRPr lang="de-DE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www.bmbwf.gv.at/selbsttest</a:t>
            </a:r>
            <a:endParaRPr lang="de-DE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www.bmbwf.gv.at/coronatestpass</a:t>
            </a:r>
            <a:endParaRPr lang="de-DE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vorarlberg.at/coronapage-artikel-mehrsprachige Information</a:t>
            </a:r>
          </a:p>
          <a:p>
            <a:endParaRPr lang="de-DE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Erklärvideo Richtiges Händewaschen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Erklärvideo</a:t>
            </a:r>
            <a:r>
              <a:rPr lang="de-A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zum Husten und Niesen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Erklärende Tafel zum PCR Spültest</a:t>
            </a:r>
            <a:endParaRPr lang="de-AT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/>
          </a:p>
        </p:txBody>
      </p:sp>
      <p:pic>
        <p:nvPicPr>
          <p:cNvPr id="5" name="Grafik 4" descr="Ein Bild, das Text, ClipArt enthält.&#10;&#10;Automatisch generierte Beschreibu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180" y="5918835"/>
            <a:ext cx="1988820" cy="93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36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736A266-4AFF-4AEE-B973-242FB38309E3}"/>
              </a:ext>
            </a:extLst>
          </p:cNvPr>
          <p:cNvSpPr txBox="1"/>
          <p:nvPr/>
        </p:nvSpPr>
        <p:spPr>
          <a:xfrm>
            <a:off x="390525" y="361950"/>
            <a:ext cx="1142999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4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DANKE FÜR EURE AUFMERKSAMKEIT!</a:t>
            </a:r>
          </a:p>
          <a:p>
            <a:pPr algn="ctr"/>
            <a:endParaRPr lang="de-DE" sz="40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3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AUSSERGEWÖHNLICHE ZEITEN ERFORDERN</a:t>
            </a:r>
          </a:p>
          <a:p>
            <a:pPr algn="ctr"/>
            <a:r>
              <a:rPr lang="de-DE" sz="3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AUSSERGEWÖHNLICHE MASSNAHMEN, ABER:</a:t>
            </a:r>
          </a:p>
          <a:p>
            <a:pPr algn="ctr"/>
            <a:r>
              <a:rPr lang="de-DE" sz="3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GEMEINSAM SCHAFFEN WIR DAS!</a:t>
            </a:r>
          </a:p>
          <a:p>
            <a:pPr algn="ctr"/>
            <a:endParaRPr lang="de-DE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 Team HLS/FW/EWF Dornbirn mit der </a:t>
            </a:r>
          </a:p>
          <a:p>
            <a:pPr algn="ctr"/>
            <a:r>
              <a:rPr lang="de-DE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Schulärztin Dr. med. Lydia Giner</a:t>
            </a:r>
          </a:p>
          <a:p>
            <a:pPr algn="ctr"/>
            <a:endParaRPr lang="de-AT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64013D-3102-4FAE-A157-BEAA7B722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21</a:t>
            </a:fld>
            <a:endParaRPr lang="de-AT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6" name="Grafik 5" descr="Ein Bild, das Text, ClipArt enthält.&#10;&#10;Automatisch generierte Beschreibu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8820" cy="93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86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E85BB67-F88C-49A9-9EF1-B637FEEE1173}"/>
              </a:ext>
            </a:extLst>
          </p:cNvPr>
          <p:cNvSpPr txBox="1"/>
          <p:nvPr/>
        </p:nvSpPr>
        <p:spPr>
          <a:xfrm>
            <a:off x="590549" y="685801"/>
            <a:ext cx="11153775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Eintreffen in der Schule</a:t>
            </a:r>
          </a:p>
          <a:p>
            <a:endParaRPr lang="de-AT" dirty="0"/>
          </a:p>
          <a:p>
            <a:endParaRPr lang="de-AT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Ansammlung von Menschen beim Eintreffen in der Schule vermeiden.</a:t>
            </a:r>
          </a:p>
          <a:p>
            <a:endParaRPr lang="de-AT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 Eingangsbereich/in den Gängen:</a:t>
            </a:r>
          </a:p>
          <a:p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 Risikostufen: MNS/FFP2 Maske</a:t>
            </a:r>
          </a:p>
          <a:p>
            <a:endParaRPr lang="de-AT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 notwendige Sicherheitsabstand (mind.1m) soll zu allen Personen eingehalten werden </a:t>
            </a:r>
          </a:p>
          <a:p>
            <a:endParaRPr lang="de-AT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2BF39C-FCBB-434A-979D-9A2897DE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3</a:t>
            </a:fld>
            <a:endParaRPr lang="de-AT"/>
          </a:p>
        </p:txBody>
      </p:sp>
      <p:pic>
        <p:nvPicPr>
          <p:cNvPr id="5" name="Grafik 4" descr="Ein Bild, das Text, ClipArt enthält.&#10;&#10;Automatisch generierte Beschreibu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835"/>
            <a:ext cx="1988820" cy="93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8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F6C23CF-C8E2-4356-8583-6D1ECB2BEDB5}"/>
              </a:ext>
            </a:extLst>
          </p:cNvPr>
          <p:cNvSpPr txBox="1"/>
          <p:nvPr/>
        </p:nvSpPr>
        <p:spPr>
          <a:xfrm>
            <a:off x="552450" y="571499"/>
            <a:ext cx="1147762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Nach dem Betreten der Schule</a:t>
            </a: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HÄNDE WASCHEN!</a:t>
            </a:r>
          </a:p>
          <a:p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Mind. 30 Sekunden, mit Flüssigseife, die Wassertemperatur 	spielt keine Rolle (Waschbecken in Klassen, WCs und 	gegenüber der neuen Volksschule an der Hausmauer!)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Nur, wenn man die Hände nicht waschen kann: </a:t>
            </a:r>
            <a:r>
              <a:rPr lang="de-DE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Alkoholhältiges</a:t>
            </a:r>
            <a:r>
              <a:rPr lang="de-D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Händedesinfektionsmittel verwenden (Spender in allen Stockwerken).</a:t>
            </a:r>
          </a:p>
          <a:p>
            <a:endParaRPr lang="de-D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F6E0714-2F6B-4EB3-83A1-B0CCA7324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4</a:t>
            </a:fld>
            <a:endParaRPr lang="de-AT"/>
          </a:p>
        </p:txBody>
      </p:sp>
      <p:pic>
        <p:nvPicPr>
          <p:cNvPr id="5" name="Grafik 4" descr="Ein Bild, das Text, ClipArt enthält.&#10;&#10;Automatisch generierte Beschreibu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8835"/>
            <a:ext cx="1988820" cy="93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802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E85BB67-F88C-49A9-9EF1-B637FEEE1173}"/>
              </a:ext>
            </a:extLst>
          </p:cNvPr>
          <p:cNvSpPr txBox="1"/>
          <p:nvPr/>
        </p:nvSpPr>
        <p:spPr>
          <a:xfrm>
            <a:off x="400051" y="685801"/>
            <a:ext cx="1134427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der Schule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Abstand: Die SchülerInnen sollen sich nach dem geordneten Aufenthalt im </a:t>
            </a:r>
            <a:r>
              <a:rPr lang="de-AT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Spindbereich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(auch hier ist auf ausreichend Sicherheitsabstand zu achten) zügig in ihre Klassen begeben.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de-AT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MNS/FFP2 Maske: </a:t>
            </a:r>
            <a:r>
              <a:rPr lang="de-A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Alle Risikostufen: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Mund-Nasenschutz im Gang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2BF39C-FCBB-434A-979D-9A2897DE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AEB345-D929-4209-9DF8-E2B72800F5AE}" type="slidenum">
              <a:rPr kumimoji="0" lang="de-AT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AT" sz="10300" b="0" i="0" u="none" strike="noStrike" kern="1200" cap="none" spc="0" normalizeH="0" baseline="0" noProof="0" dirty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5257C1E-3A57-45D7-B0F1-4CDB3993C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9135"/>
            <a:ext cx="1987468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24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A1CF503-0360-49E1-ACF2-9077C8584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95D2702-0F95-40F2-9CD4-801B1CAF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6</a:t>
            </a:fld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03EE2B6-D660-469E-BA47-3C3AAB851A9B}"/>
              </a:ext>
            </a:extLst>
          </p:cNvPr>
          <p:cNvSpPr txBox="1"/>
          <p:nvPr/>
        </p:nvSpPr>
        <p:spPr>
          <a:xfrm>
            <a:off x="514350" y="1190625"/>
            <a:ext cx="1110615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ACHTUNG!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 gibt 3 Risikostufen, die von der Behörde (nicht der Schule) inzidenzabhängig festgelegt werden: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Risikostufe 1 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AT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2:</a:t>
            </a:r>
            <a:r>
              <a:rPr lang="de-AT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KEINE 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MNS /FFP2 Maske in der 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Klasse (nur freiwillig)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Risikostufe 3: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MNS /FFP2 Maske, auch in der Klasse/Küche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7F92837-593E-43DE-A150-FADD2CC5F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9135"/>
            <a:ext cx="1987468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68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FB23574-3911-45C4-970C-EAD5F1BDD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BORG Lauterach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5B6967F-8BD8-45E1-AFD8-C376F37B9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7</a:t>
            </a:fld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F16A5D9-033B-49A7-B592-D455DDD86C52}"/>
              </a:ext>
            </a:extLst>
          </p:cNvPr>
          <p:cNvSpPr txBox="1"/>
          <p:nvPr/>
        </p:nvSpPr>
        <p:spPr>
          <a:xfrm>
            <a:off x="685800" y="1171575"/>
            <a:ext cx="1100420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ACHTUNG!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 eine etwaige Befreiung vom MNS aufgrund gesundheitlicher Gründe ist ein (</a:t>
            </a:r>
            <a:r>
              <a:rPr lang="de-AT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fach</a:t>
            </a: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)ärztliches  Attest zu bringen.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Sollte ein Umstieg auf Gesichtsvisier (Face Shield) nicht möglich sein, ist ebenso ein Attest zu bringen.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In diesem Fall (und NUR in diesem) entfällt die MNS-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Pflicht.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4FE9D57-4927-4EB0-9E1B-6839C1DD2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9135"/>
            <a:ext cx="1987468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2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A3E7665-C735-41E7-A1BE-7F5FF7351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BORG Lauterach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D02BF3E-373C-4D4B-90B6-71590B30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8</a:t>
            </a:fld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11FEE40-C8AD-4382-86E1-44805BF5770D}"/>
              </a:ext>
            </a:extLst>
          </p:cNvPr>
          <p:cNvSpPr txBox="1"/>
          <p:nvPr/>
        </p:nvSpPr>
        <p:spPr>
          <a:xfrm>
            <a:off x="533401" y="495301"/>
            <a:ext cx="1165860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AT" sz="44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Corona Tests an der Schule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AT" sz="28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 Corona </a:t>
            </a:r>
            <a:r>
              <a:rPr kumimoji="0" lang="de-AT" sz="2800" b="0" i="0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Testpass</a:t>
            </a:r>
            <a:r>
              <a:rPr kumimoji="0" lang="de-AT" sz="28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für außerschulische Veranstaltungen: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AT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geimpfte </a:t>
            </a:r>
            <a:r>
              <a:rPr lang="de-AT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SchülerInnen</a:t>
            </a:r>
            <a:r>
              <a:rPr lang="de-AT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Montag AG-Test+ PCR-Test </a:t>
            </a:r>
            <a:r>
              <a:rPr lang="de-AT" sz="2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AT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AG-Test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Donnerstag</a:t>
            </a:r>
            <a:r>
              <a:rPr kumimoji="0" lang="de-AT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AT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AG-Test</a:t>
            </a:r>
          </a:p>
          <a:p>
            <a:pPr lvl="0">
              <a:defRPr/>
            </a:pPr>
            <a:r>
              <a:rPr lang="de-AT" sz="2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Gültigkeit:</a:t>
            </a:r>
            <a:r>
              <a:rPr lang="de-AT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PCR-Test: 72h, AG-Test: </a:t>
            </a:r>
            <a:r>
              <a:rPr lang="de-AT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48h</a:t>
            </a:r>
          </a:p>
          <a:p>
            <a:pPr lvl="0">
              <a:defRPr/>
            </a:pP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werden in der Schule auch weiterhin Antikörpertests für den </a:t>
            </a:r>
            <a:r>
              <a:rPr lang="de-A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Genesungsstatus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anerkannt (gültig für 90 Tage). Sobald sich jedoch Schüler/innen und Lehrpersonen z.B. im Rahmen einer Schulveranstaltung außerhalb der Schule aufhalten, gelten die verschärften Maßnahmen und hier vor allem die 2-G-Regel (Antikörpertests werden außerhalb der Schule nicht mehr anerkannt).</a:t>
            </a:r>
            <a:endParaRPr kumimoji="0" lang="de-AT" sz="24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748540B-0EB5-4B48-AE69-8AB44C95A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9135"/>
            <a:ext cx="1987468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09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7E15282-47CF-41A2-A80E-F824AD05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BORG Lauterach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E394934-2BAF-4536-8A4F-944E6DA1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B345-D929-4209-9DF8-E2B72800F5AE}" type="slidenum">
              <a:rPr lang="de-AT" smtClean="0"/>
              <a:t>9</a:t>
            </a:fld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9C2BDF1-C81B-45E0-BE1F-7A4C522AC59B}"/>
              </a:ext>
            </a:extLst>
          </p:cNvPr>
          <p:cNvSpPr txBox="1"/>
          <p:nvPr/>
        </p:nvSpPr>
        <p:spPr>
          <a:xfrm>
            <a:off x="631779" y="799275"/>
            <a:ext cx="1050607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AT" sz="44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Corona Tests an der Schule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 Corona </a:t>
            </a:r>
            <a:r>
              <a:rPr lang="de-AT" sz="2800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Testpass</a:t>
            </a:r>
            <a:r>
              <a:rPr lang="de-AT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für außerschulische Veranstaltungen: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e-AT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AT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36A0A36-7A86-4068-A5F9-0E83574AB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9135"/>
            <a:ext cx="1987468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9485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1536</Words>
  <Application>Microsoft Office PowerPoint</Application>
  <PresentationFormat>Breitbild</PresentationFormat>
  <Paragraphs>191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Wingdings</vt:lpstr>
      <vt:lpstr>Metropolitan</vt:lpstr>
      <vt:lpstr> Hygiene-und Präventionskonzept  an unserer Schule: Covid-19-Pandemie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Verhaltensregeln Schule Covid-19-Pandemie</dc:title>
  <dc:creator>Marcus Obermayr</dc:creator>
  <cp:lastModifiedBy>FW Dornbirn</cp:lastModifiedBy>
  <cp:revision>189</cp:revision>
  <cp:lastPrinted>2021-09-07T17:15:52Z</cp:lastPrinted>
  <dcterms:created xsi:type="dcterms:W3CDTF">2020-04-25T12:37:09Z</dcterms:created>
  <dcterms:modified xsi:type="dcterms:W3CDTF">2021-11-10T10:00:33Z</dcterms:modified>
</cp:coreProperties>
</file>